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97" r:id="rId3"/>
    <p:sldId id="300" r:id="rId4"/>
    <p:sldId id="301" r:id="rId5"/>
    <p:sldId id="299" r:id="rId6"/>
    <p:sldId id="303" r:id="rId7"/>
    <p:sldId id="304" r:id="rId8"/>
    <p:sldId id="305" r:id="rId9"/>
    <p:sldId id="306" r:id="rId10"/>
    <p:sldId id="307" r:id="rId11"/>
    <p:sldId id="308" r:id="rId12"/>
    <p:sldId id="310" r:id="rId13"/>
    <p:sldId id="317" r:id="rId14"/>
    <p:sldId id="309" r:id="rId15"/>
    <p:sldId id="311" r:id="rId16"/>
    <p:sldId id="312" r:id="rId17"/>
    <p:sldId id="313" r:id="rId18"/>
    <p:sldId id="314" r:id="rId19"/>
    <p:sldId id="31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63"/>
    <p:restoredTop sz="94674"/>
  </p:normalViewPr>
  <p:slideViewPr>
    <p:cSldViewPr snapToGrid="0" snapToObjects="1">
      <p:cViewPr varScale="1">
        <p:scale>
          <a:sx n="91" d="100"/>
          <a:sy n="91" d="100"/>
        </p:scale>
        <p:origin x="224" y="8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4F323-F06F-6A4E-B051-C90AA7F61150}" type="datetimeFigureOut">
              <a:rPr lang="en-US" smtClean="0"/>
              <a:t>5/31/15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0F4C5-4A2F-B443-A957-BF2BFE1E1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s://github.com/ahmadassaf/opendata-checker/blob/master/util/licenseMappings.json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hmadassaf.com/" TargetMode="External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6" Type="http://schemas.openxmlformats.org/officeDocument/2006/relationships/image" Target="../media/image9.tiff"/><Relationship Id="rId7" Type="http://schemas.openxmlformats.org/officeDocument/2006/relationships/image" Target="../media/image21.jpeg"/><Relationship Id="rId8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data.informatik.hu-berlin.de/LDSrcAss/datenquelle.php" TargetMode="External"/><Relationship Id="rId4" Type="http://schemas.openxmlformats.org/officeDocument/2006/relationships/hyperlink" Target="https://certificates.theodi.org/" TargetMode="External"/><Relationship Id="rId5" Type="http://schemas.openxmlformats.org/officeDocument/2006/relationships/hyperlink" Target="http://labs.data.gov/dashboard/" TargetMode="External"/><Relationship Id="rId6" Type="http://schemas.openxmlformats.org/officeDocument/2006/relationships/hyperlink" Target="http://validator.lod-cloud.net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Roomba</a:t>
            </a:r>
            <a:r>
              <a:rPr lang="en-US" dirty="0"/>
              <a:t/>
            </a:r>
            <a:br>
              <a:rPr lang="en-US" dirty="0"/>
            </a:br>
            <a:r>
              <a:rPr lang="en-US" sz="5400" dirty="0"/>
              <a:t>An Extensible Framework to Validate and Build Dataset Profiles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cap="none" dirty="0" smtClean="0"/>
              <a:t>Ahmad Assaf</a:t>
            </a:r>
            <a:r>
              <a:rPr lang="en-US" cap="none" dirty="0" smtClean="0"/>
              <a:t>, </a:t>
            </a:r>
            <a:r>
              <a:rPr lang="en-US" cap="none" dirty="0" err="1" smtClean="0"/>
              <a:t>Raphaël</a:t>
            </a:r>
            <a:r>
              <a:rPr lang="en-US" cap="none" dirty="0" smtClean="0"/>
              <a:t> </a:t>
            </a:r>
            <a:r>
              <a:rPr lang="en-US" cap="none" dirty="0" err="1" smtClean="0"/>
              <a:t>Troncy</a:t>
            </a:r>
            <a:r>
              <a:rPr lang="en-US" cap="none" dirty="0" smtClean="0"/>
              <a:t> And </a:t>
            </a:r>
            <a:r>
              <a:rPr lang="en-US" cap="none" dirty="0" err="1" smtClean="0"/>
              <a:t>Aline</a:t>
            </a:r>
            <a:r>
              <a:rPr lang="en-US" cap="none" dirty="0" smtClean="0"/>
              <a:t> </a:t>
            </a:r>
            <a:r>
              <a:rPr lang="en-US" cap="none" dirty="0" err="1" smtClean="0"/>
              <a:t>Senart</a:t>
            </a:r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462" y="264510"/>
            <a:ext cx="3829538" cy="1800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143" y="5501282"/>
            <a:ext cx="1028665" cy="63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v) Metadata </a:t>
              </a:r>
              <a:r>
                <a:rPr lang="en-US" sz="3200" dirty="0" smtClean="0"/>
                <a:t>Validation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1077686"/>
            <a:ext cx="66304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validation process identifies missing or incorrect information and tries to automatically correct them when possible.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validation is measured against the standard dataset model of the underlying data portal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There exist special validation steps for some fields e.g.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emails,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urls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use the HTTP request header information to fix various fields automatically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264" y="1077686"/>
            <a:ext cx="3190519" cy="36454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045" y="5164754"/>
            <a:ext cx="1074955" cy="1074955"/>
          </a:xfrm>
          <a:prstGeom prst="rect">
            <a:avLst/>
          </a:prstGeom>
        </p:spPr>
      </p:pic>
      <p:sp>
        <p:nvSpPr>
          <p:cNvPr id="15" name="Down Arrow Callout 14"/>
          <p:cNvSpPr/>
          <p:nvPr/>
        </p:nvSpPr>
        <p:spPr>
          <a:xfrm>
            <a:off x="8614610" y="4793507"/>
            <a:ext cx="2348564" cy="272153"/>
          </a:xfrm>
          <a:prstGeom prst="downArrowCallou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2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Metadata </a:t>
              </a:r>
              <a:r>
                <a:rPr lang="en-US" sz="3200" dirty="0" smtClean="0"/>
                <a:t>Validation – License Information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5556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From our experiments, license information were particularly noisy and not standardized e.g. </a:t>
            </a:r>
            <a:r>
              <a:rPr lang="en-US" sz="2400" dirty="0" err="1" smtClean="0"/>
              <a:t>CCZero</a:t>
            </a:r>
            <a:r>
              <a:rPr lang="en-US" sz="2400" dirty="0" smtClean="0"/>
              <a:t>, CC0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manually created a license </a:t>
            </a:r>
            <a:r>
              <a:rPr lang="en-US" sz="2400" dirty="0" smtClean="0"/>
              <a:t>mappings</a:t>
            </a:r>
            <a:r>
              <a:rPr lang="en-US" sz="1600" dirty="0" smtClean="0"/>
              <a:t>✝</a:t>
            </a:r>
            <a:r>
              <a:rPr lang="en-US" sz="2400" dirty="0" smtClean="0"/>
              <a:t> </a:t>
            </a:r>
            <a:r>
              <a:rPr lang="en-US" sz="2400" dirty="0" smtClean="0"/>
              <a:t>file standardizing the license ID, title and </a:t>
            </a:r>
            <a:r>
              <a:rPr lang="en-US" sz="2400" dirty="0" err="1" smtClean="0"/>
              <a:t>url</a:t>
            </a:r>
            <a:r>
              <a:rPr lang="en-US" sz="2400" dirty="0" smtClean="0"/>
              <a:t> from the Open Licenses knowledge base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pic>
        <p:nvPicPr>
          <p:cNvPr id="9" name="Picture 8" descr="Screen Shot 2015-05-27 at 14.01.0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34"/>
          <a:stretch/>
        </p:blipFill>
        <p:spPr>
          <a:xfrm>
            <a:off x="1397280" y="3531612"/>
            <a:ext cx="9157954" cy="190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07705" y="6019381"/>
            <a:ext cx="49233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✝ </a:t>
            </a:r>
            <a:r>
              <a:rPr lang="en-US" sz="900" dirty="0" smtClean="0"/>
              <a:t>      </a:t>
            </a:r>
            <a:r>
              <a:rPr lang="en-US" sz="900" dirty="0">
                <a:hlinkClick r:id="rId4"/>
              </a:rPr>
              <a:t>https://</a:t>
            </a:r>
            <a:r>
              <a:rPr lang="en-US" sz="900" dirty="0" smtClean="0">
                <a:hlinkClick r:id="rId4"/>
              </a:rPr>
              <a:t>github.com/ahmadassaf/opendata-checker/blob/master/util/licenseMappings.json</a:t>
            </a:r>
            <a:r>
              <a:rPr lang="en-US" sz="900" dirty="0"/>
              <a:t> </a:t>
            </a:r>
            <a:endParaRPr lang="en-US" sz="900" dirty="0" smtClean="0"/>
          </a:p>
        </p:txBody>
      </p:sp>
    </p:spTree>
    <p:extLst>
      <p:ext uri="{BB962C8B-B14F-4D97-AF65-F5344CB8AC3E}">
        <p14:creationId xmlns:p14="http://schemas.microsoft.com/office/powerpoint/2010/main" val="101052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Manual Reporting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8" y="916367"/>
            <a:ext cx="7583331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 administrators need an overall knowledge of the datasets and their </a:t>
            </a:r>
            <a:r>
              <a:rPr lang="en-US" sz="2400" dirty="0" smtClean="0"/>
              <a:t>properties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Roomba allows generation of numerous reports driven by manually entered formatted </a:t>
            </a:r>
            <a:r>
              <a:rPr lang="en-US" sz="2400" dirty="0" smtClean="0"/>
              <a:t>queries</a:t>
            </a:r>
            <a:endParaRPr lang="en-US" sz="2400" dirty="0" smtClean="0"/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Meta-field </a:t>
            </a:r>
            <a:r>
              <a:rPr lang="en-US" sz="2400" dirty="0" err="1" smtClean="0"/>
              <a:t>aggrgation</a:t>
            </a:r>
            <a:r>
              <a:rPr lang="en-US" sz="2400" dirty="0" smtClean="0"/>
              <a:t> values e.g.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resources&gt;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resource_type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err="1" smtClean="0"/>
              <a:t>Key:object</a:t>
            </a:r>
            <a:r>
              <a:rPr lang="en-US" sz="2400" dirty="0" smtClean="0"/>
              <a:t> meta-field values: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resources&gt;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resource_type:resources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&gt;name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Empty field values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324" y="916366"/>
            <a:ext cx="4637977" cy="529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9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0683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vi) Profile and Report Generation</a:t>
            </a:r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977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261257" y="846031"/>
            <a:ext cx="11555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828421" y="0"/>
            <a:ext cx="136357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52654" cy="686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0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Experiments &amp; Evaluation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21842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ran Roomba on two CKAN-based data portals (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datahub.io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data.amsterdamopendata.nl</a:t>
            </a:r>
            <a:r>
              <a:rPr lang="en-US" sz="2400" dirty="0" smtClean="0"/>
              <a:t>)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LOD cloud currently contains 1014 datasets harvested via </a:t>
            </a:r>
            <a:r>
              <a:rPr lang="en-US" sz="2400" dirty="0" err="1" smtClean="0"/>
              <a:t>LDSpider</a:t>
            </a:r>
            <a:r>
              <a:rPr lang="en-US" sz="2400" dirty="0" smtClean="0"/>
              <a:t> Crawler, however the </a:t>
            </a:r>
            <a:r>
              <a:rPr lang="en-US" sz="2400" dirty="0" err="1" smtClean="0"/>
              <a:t>datahub</a:t>
            </a:r>
            <a:r>
              <a:rPr lang="en-US" sz="2400" dirty="0" smtClean="0"/>
              <a:t> contains only 259 datasets tagged with “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lodcloud</a:t>
            </a:r>
            <a:r>
              <a:rPr lang="en-US" sz="2400" dirty="0" smtClean="0"/>
              <a:t>” and returned by the CKAN API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focus on measuring two main aspects: Profiling </a:t>
            </a:r>
            <a:r>
              <a:rPr lang="en-US" sz="2400" b="1" dirty="0" smtClean="0"/>
              <a:t>correctness</a:t>
            </a:r>
            <a:r>
              <a:rPr lang="en-US" sz="2400" dirty="0" smtClean="0"/>
              <a:t> and </a:t>
            </a:r>
            <a:r>
              <a:rPr lang="en-US" sz="2400" b="1" dirty="0" smtClean="0"/>
              <a:t>completeness</a:t>
            </a:r>
          </a:p>
          <a:p>
            <a:pPr>
              <a:lnSpc>
                <a:spcPct val="150000"/>
              </a:lnSpc>
            </a:pPr>
            <a:endParaRPr lang="en-US" sz="2400" dirty="0" smtClean="0"/>
          </a:p>
        </p:txBody>
      </p:sp>
      <p:pic>
        <p:nvPicPr>
          <p:cNvPr id="7" name="Picture 6" descr="Screen Shot 2015-05-27 at 14.13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16" y="4057449"/>
            <a:ext cx="11508424" cy="126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9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1077218"/>
            <a:chOff x="261257" y="261256"/>
            <a:chExt cx="11555601" cy="1077218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Experiments &amp; </a:t>
              </a:r>
              <a:r>
                <a:rPr lang="en-US" sz="3200" dirty="0" smtClean="0"/>
                <a:t>Evaluation – Profiling Correctness</a:t>
              </a:r>
              <a:endParaRPr lang="en-US" sz="3200" dirty="0"/>
            </a:p>
            <a:p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Screen Shot 2015-05-27 at 14.16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64" y="1028700"/>
            <a:ext cx="8221436" cy="2171700"/>
          </a:xfrm>
          <a:prstGeom prst="rect">
            <a:avLst/>
          </a:prstGeom>
        </p:spPr>
      </p:pic>
      <p:pic>
        <p:nvPicPr>
          <p:cNvPr id="9" name="Picture 8" descr="Screen Shot 2015-05-27 at 14.16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77" y="3818572"/>
            <a:ext cx="8302810" cy="156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Experiments &amp; </a:t>
              </a:r>
              <a:r>
                <a:rPr lang="en-US" sz="3200" dirty="0" smtClean="0"/>
                <a:t>Evaluation – Profiling </a:t>
              </a:r>
              <a:r>
                <a:rPr lang="en-US" sz="3200" dirty="0" smtClean="0"/>
                <a:t>Completeness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9307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To analyze the completeness, we </a:t>
            </a:r>
            <a:r>
              <a:rPr lang="en-US" sz="2400" dirty="0" smtClean="0"/>
              <a:t>manually constructed </a:t>
            </a:r>
            <a:r>
              <a:rPr lang="en-US" sz="2400" dirty="0" smtClean="0"/>
              <a:t>a </a:t>
            </a:r>
            <a:r>
              <a:rPr lang="en-US" sz="2400" dirty="0" smtClean="0"/>
              <a:t>synthetic set of profiles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</a:t>
            </a:r>
            <a:r>
              <a:rPr lang="en-US" sz="2400" dirty="0" smtClean="0"/>
              <a:t>profiles cover the range of uncommon problems that occur in a certain dataset: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Incorrect resources </a:t>
            </a:r>
            <a:r>
              <a:rPr lang="en-US" sz="2400" dirty="0" err="1" smtClean="0"/>
              <a:t>mimtype</a:t>
            </a:r>
            <a:r>
              <a:rPr lang="en-US" sz="2400" dirty="0" smtClean="0"/>
              <a:t> or size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Invalid number of tags or resources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Correct normalization of license information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Syntactically invalid emails and </a:t>
            </a:r>
            <a:r>
              <a:rPr lang="en-US" sz="2400" dirty="0" err="1" smtClean="0"/>
              <a:t>urls</a:t>
            </a:r>
            <a:endParaRPr lang="en-US" sz="2400" dirty="0" smtClean="0"/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149961" y="5950131"/>
            <a:ext cx="6042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https://</a:t>
            </a:r>
            <a:r>
              <a:rPr lang="en-US" sz="1200" dirty="0" err="1">
                <a:latin typeface="Andale Mono" charset="0"/>
                <a:ea typeface="Andale Mono" charset="0"/>
                <a:cs typeface="Andale Mono" charset="0"/>
              </a:rPr>
              <a:t>github.com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sz="1200" dirty="0" err="1">
                <a:latin typeface="Andale Mono" charset="0"/>
                <a:ea typeface="Andale Mono" charset="0"/>
                <a:cs typeface="Andale Mono" charset="0"/>
              </a:rPr>
              <a:t>ahmadassaf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sz="1200" dirty="0" err="1">
                <a:latin typeface="Andale Mono" charset="0"/>
                <a:ea typeface="Andale Mono" charset="0"/>
                <a:cs typeface="Andale Mono" charset="0"/>
              </a:rPr>
              <a:t>opendata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-checker/tree/master/test</a:t>
            </a:r>
          </a:p>
        </p:txBody>
      </p:sp>
    </p:spTree>
    <p:extLst>
      <p:ext uri="{BB962C8B-B14F-4D97-AF65-F5344CB8AC3E}">
        <p14:creationId xmlns:p14="http://schemas.microsoft.com/office/powerpoint/2010/main" val="115654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Conclusion &amp; Future Work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9307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Issues surrounding </a:t>
            </a:r>
            <a:r>
              <a:rPr lang="en-US" sz="2400" smtClean="0"/>
              <a:t>metadata quality </a:t>
            </a:r>
            <a:r>
              <a:rPr lang="en-US" sz="2400" dirty="0" smtClean="0"/>
              <a:t>affect directly dataset search in data portals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Roomba enables automatic validation, correction and creation of dataset profiles especially when combined with statistical and topical profilers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plan to introduce workflows to enable the correction of the rest of the metadata through intuitive, manually-driven interfaces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also plan to support other data management systems like DKAN and </a:t>
            </a:r>
            <a:r>
              <a:rPr lang="en-US" sz="2400" dirty="0" err="1" smtClean="0"/>
              <a:t>Socrata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Various other enhancements e.g. scheduled reporting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4343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4" name="Rectangle 3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82290" y="154004"/>
            <a:ext cx="91054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 seek, and ye shall </a:t>
            </a:r>
            <a:r>
              <a:rPr lang="en-US" sz="3600" dirty="0" smtClean="0">
                <a:latin typeface="Andale Mono" charset="0"/>
                <a:ea typeface="Andale Mono" charset="0"/>
                <a:cs typeface="Andale Mono" charset="0"/>
              </a:rPr>
              <a:t>find</a:t>
            </a:r>
          </a:p>
          <a:p>
            <a:pPr algn="ctr"/>
            <a:endParaRPr lang="en-US" sz="3600" dirty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US" sz="3600" dirty="0" smtClean="0">
                <a:latin typeface="Andale Mono" charset="0"/>
                <a:ea typeface="Andale Mono" charset="0"/>
                <a:cs typeface="Andale Mono" charset="0"/>
              </a:rPr>
              <a:t>Questions?</a:t>
            </a:r>
            <a:endParaRPr lang="en-US" sz="3600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06392" y="924025"/>
            <a:ext cx="11001675" cy="28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0514" y="3416968"/>
            <a:ext cx="4044697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ndale Mono" charset="0"/>
                <a:ea typeface="Andale Mono" charset="0"/>
                <a:cs typeface="Andale Mono" charset="0"/>
              </a:rPr>
              <a:t>Ahmad Assaf</a:t>
            </a:r>
          </a:p>
          <a:p>
            <a:pPr>
              <a:lnSpc>
                <a:spcPct val="150000"/>
              </a:lnSpc>
            </a:pPr>
            <a:endParaRPr lang="en-US" sz="2400" b="1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  <a:hlinkClick r:id="rId3"/>
              </a:rPr>
              <a:t>http://ahmadassaf.com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@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ahmadaassaf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http://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github.com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ahmadassaf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11" y="4877913"/>
            <a:ext cx="260417" cy="2604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85553" y="4482270"/>
            <a:ext cx="257786" cy="2577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24" y="5266167"/>
            <a:ext cx="395705" cy="3957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0710" y="1463573"/>
            <a:ext cx="3325788" cy="48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 Profiling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261257" y="1130293"/>
            <a:ext cx="112780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Data </a:t>
            </a:r>
            <a:r>
              <a:rPr lang="en-US" sz="2400" dirty="0" smtClean="0"/>
              <a:t>profiling </a:t>
            </a:r>
            <a:r>
              <a:rPr lang="en-US" sz="2400" dirty="0"/>
              <a:t>is the process of </a:t>
            </a:r>
            <a:r>
              <a:rPr lang="en-US" sz="2400" dirty="0" smtClean="0"/>
              <a:t>creating descriptive </a:t>
            </a:r>
            <a:r>
              <a:rPr lang="en-US" sz="2400" dirty="0"/>
              <a:t>information and collect statistics about that data. It is a </a:t>
            </a:r>
            <a:r>
              <a:rPr lang="en-US" sz="2400" dirty="0" smtClean="0"/>
              <a:t>cardinal activity </a:t>
            </a:r>
            <a:r>
              <a:rPr lang="en-US" sz="2400" dirty="0"/>
              <a:t>when facing an unfamiliar dataset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[Kimball et al. 98,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Manyika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13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Profiles reflect the importance of datasets without the need for detailed inspection of the raw </a:t>
            </a:r>
            <a:r>
              <a:rPr lang="en-US" sz="2400" dirty="0" smtClean="0"/>
              <a:t>data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Profiles are presented as a set of metadata available in formats e.g. JSON, RDF, XML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Profiling Tasks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3137493"/>
            <a:ext cx="115556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Metadata provisioning is one of the Linked Data publishing best practices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ability to automatically check this metadata helps in: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Delaying data entropy (degradation on information content in raw or metadata)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Enhancing data discovery, exploration and reuse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Enhancing spam detection for data portal administrators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50788" y="1917666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Statistical </a:t>
            </a:r>
            <a:r>
              <a:rPr lang="en-US" dirty="0" smtClean="0"/>
              <a:t>Profiling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163" y="1430806"/>
            <a:ext cx="437176" cy="4371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50340" y="1991485"/>
            <a:ext cx="192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Metadata Profiling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912" y="1461986"/>
            <a:ext cx="410151" cy="4101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312" y="1468826"/>
            <a:ext cx="530459" cy="5304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88586" y="1991485"/>
            <a:ext cx="166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Topical Profiling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706754" y="1337589"/>
            <a:ext cx="2083140" cy="1193855"/>
            <a:chOff x="4706754" y="1337589"/>
            <a:chExt cx="2083140" cy="1193855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4706754" y="2512194"/>
              <a:ext cx="2069498" cy="192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720396" y="1337589"/>
              <a:ext cx="2069498" cy="192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Related Work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err="1" smtClean="0"/>
              <a:t>Flemming’s</a:t>
            </a:r>
            <a:r>
              <a:rPr lang="en-US" sz="2400" dirty="0" smtClean="0"/>
              <a:t> data quality assessment </a:t>
            </a:r>
            <a:r>
              <a:rPr lang="en-US" sz="2400" dirty="0" smtClean="0"/>
              <a:t>tool</a:t>
            </a:r>
            <a:r>
              <a:rPr lang="en-US" sz="1200" dirty="0" smtClean="0"/>
              <a:t>✝</a:t>
            </a:r>
            <a:r>
              <a:rPr lang="en-US" sz="2400" dirty="0" smtClean="0"/>
              <a:t> </a:t>
            </a:r>
            <a:r>
              <a:rPr lang="en-US" sz="2400" dirty="0" smtClean="0"/>
              <a:t>Provides metadata assessment based on manual user </a:t>
            </a:r>
            <a:r>
              <a:rPr lang="en-US" sz="2400" dirty="0" smtClean="0"/>
              <a:t>input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ODI </a:t>
            </a:r>
            <a:r>
              <a:rPr lang="en-US" sz="2400" dirty="0" smtClean="0"/>
              <a:t>certificate</a:t>
            </a:r>
            <a:r>
              <a:rPr lang="en-US" sz="1100" dirty="0" smtClean="0"/>
              <a:t>✝✝</a:t>
            </a:r>
            <a:r>
              <a:rPr lang="en-US" sz="2400" dirty="0" smtClean="0"/>
              <a:t> </a:t>
            </a:r>
            <a:r>
              <a:rPr lang="en-US" sz="2400" dirty="0" smtClean="0"/>
              <a:t>provides descriptions of the published data quality in plain English based on an extensive survey filled by the </a:t>
            </a:r>
            <a:r>
              <a:rPr lang="en-US" sz="2400" dirty="0" smtClean="0"/>
              <a:t>publisher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Project Open Data </a:t>
            </a:r>
            <a:r>
              <a:rPr lang="en-US" sz="2400" dirty="0" smtClean="0"/>
              <a:t>Dashboard</a:t>
            </a:r>
            <a:r>
              <a:rPr lang="en-US" sz="1200" dirty="0" smtClean="0"/>
              <a:t>✝✝✝</a:t>
            </a:r>
            <a:r>
              <a:rPr lang="en-US" sz="2400" dirty="0" smtClean="0"/>
              <a:t> </a:t>
            </a:r>
            <a:r>
              <a:rPr lang="en-US" sz="2400" dirty="0" smtClean="0"/>
              <a:t>tracks and measures how US governments implements Open Data </a:t>
            </a:r>
            <a:r>
              <a:rPr lang="en-US" sz="2400" dirty="0" smtClean="0"/>
              <a:t>principles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</a:t>
            </a:r>
            <a:r>
              <a:rPr lang="en-US" sz="2400" dirty="0" err="1" smtClean="0"/>
              <a:t>Datahub</a:t>
            </a:r>
            <a:r>
              <a:rPr lang="en-US" sz="2400" dirty="0" smtClean="0"/>
              <a:t> </a:t>
            </a:r>
            <a:r>
              <a:rPr lang="en-US" sz="2400" dirty="0" smtClean="0"/>
              <a:t>Validator</a:t>
            </a:r>
            <a:r>
              <a:rPr lang="en-US" sz="1200" dirty="0" smtClean="0"/>
              <a:t>✝✝✝✝</a:t>
            </a:r>
            <a:r>
              <a:rPr lang="en-US" sz="2400" dirty="0" smtClean="0"/>
              <a:t> </a:t>
            </a:r>
            <a:r>
              <a:rPr lang="en-US" sz="2400" dirty="0" smtClean="0"/>
              <a:t>gives an overview of data sources cataloged on the </a:t>
            </a:r>
            <a:r>
              <a:rPr lang="en-US" sz="2400" dirty="0" err="1" smtClean="0"/>
              <a:t>datahub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550031" y="5675491"/>
            <a:ext cx="3645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✝ </a:t>
            </a:r>
            <a:r>
              <a:rPr lang="en-US" sz="900" dirty="0" smtClean="0"/>
              <a:t>      </a:t>
            </a:r>
            <a:r>
              <a:rPr lang="en-US" sz="900" dirty="0" smtClean="0">
                <a:hlinkClick r:id="rId3"/>
              </a:rPr>
              <a:t>http</a:t>
            </a:r>
            <a:r>
              <a:rPr lang="en-US" sz="900" dirty="0">
                <a:hlinkClick r:id="rId3"/>
              </a:rPr>
              <a:t>://</a:t>
            </a:r>
            <a:r>
              <a:rPr lang="en-US" sz="900" dirty="0" smtClean="0">
                <a:hlinkClick r:id="rId3"/>
              </a:rPr>
              <a:t>linkeddata.informatik.hu-berlin.de/LDSrcAss/datenquelle.php</a:t>
            </a:r>
            <a:r>
              <a:rPr lang="en-US" sz="900" dirty="0" smtClean="0"/>
              <a:t> </a:t>
            </a:r>
          </a:p>
          <a:p>
            <a:r>
              <a:rPr lang="en-US" sz="900" dirty="0" smtClean="0"/>
              <a:t>✝✝     </a:t>
            </a:r>
            <a:r>
              <a:rPr lang="en-US" sz="900" dirty="0" smtClean="0">
                <a:hlinkClick r:id="rId4"/>
              </a:rPr>
              <a:t>https</a:t>
            </a:r>
            <a:r>
              <a:rPr lang="en-US" sz="900" dirty="0">
                <a:hlinkClick r:id="rId4"/>
              </a:rPr>
              <a:t>://certificates.theodi.org</a:t>
            </a:r>
            <a:r>
              <a:rPr lang="en-US" sz="900" dirty="0" smtClean="0">
                <a:hlinkClick r:id="rId4"/>
              </a:rPr>
              <a:t>/</a:t>
            </a:r>
            <a:r>
              <a:rPr lang="en-US" sz="900" dirty="0" smtClean="0"/>
              <a:t> </a:t>
            </a:r>
          </a:p>
          <a:p>
            <a:r>
              <a:rPr lang="en-US" sz="900" dirty="0" smtClean="0"/>
              <a:t>✝✝✝   </a:t>
            </a:r>
            <a:r>
              <a:rPr lang="en-US" sz="900" dirty="0" smtClean="0">
                <a:hlinkClick r:id="rId5"/>
              </a:rPr>
              <a:t>http</a:t>
            </a:r>
            <a:r>
              <a:rPr lang="en-US" sz="900" dirty="0">
                <a:hlinkClick r:id="rId5"/>
              </a:rPr>
              <a:t>://labs.data.gov/dashboard</a:t>
            </a:r>
            <a:r>
              <a:rPr lang="en-US" sz="900" dirty="0" smtClean="0">
                <a:hlinkClick r:id="rId5"/>
              </a:rPr>
              <a:t>/</a:t>
            </a:r>
            <a:r>
              <a:rPr lang="en-US" sz="900" dirty="0" smtClean="0"/>
              <a:t> </a:t>
            </a:r>
            <a:endParaRPr lang="en-US" sz="900" dirty="0" smtClean="0"/>
          </a:p>
          <a:p>
            <a:r>
              <a:rPr lang="en-US" sz="900" dirty="0" smtClean="0"/>
              <a:t>✝✝✝✝ </a:t>
            </a:r>
            <a:r>
              <a:rPr lang="en-US" sz="900" dirty="0">
                <a:hlinkClick r:id="rId6"/>
              </a:rPr>
              <a:t>http://validator.lod-cloud.net</a:t>
            </a:r>
            <a:r>
              <a:rPr lang="en-US" sz="900" dirty="0" smtClean="0">
                <a:hlinkClick r:id="rId6"/>
              </a:rPr>
              <a:t>/</a:t>
            </a:r>
            <a:r>
              <a:rPr lang="en-US" sz="900" dirty="0" smtClean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3927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Our Proposal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1130293"/>
            <a:ext cx="11930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Roomba addresses the challenges of automatic validation and generation of descriptive dataset </a:t>
            </a:r>
            <a:r>
              <a:rPr lang="en-US" sz="2000" dirty="0" smtClean="0"/>
              <a:t>profiles</a:t>
            </a: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000" dirty="0"/>
          </a:p>
        </p:txBody>
      </p:sp>
      <p:pic>
        <p:nvPicPr>
          <p:cNvPr id="9" name="Picture 8" descr="figure-1_archite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" y="1625100"/>
            <a:ext cx="9535233" cy="413609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3404" y="5877477"/>
            <a:ext cx="4531348" cy="395705"/>
            <a:chOff x="63404" y="5877477"/>
            <a:chExt cx="4531348" cy="395705"/>
          </a:xfrm>
        </p:grpSpPr>
        <p:sp>
          <p:nvSpPr>
            <p:cNvPr id="14" name="TextBox 13"/>
            <p:cNvSpPr txBox="1"/>
            <p:nvPr/>
          </p:nvSpPr>
          <p:spPr>
            <a:xfrm>
              <a:off x="417005" y="5981929"/>
              <a:ext cx="41777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ndale Mono" charset="0"/>
                  <a:ea typeface="Andale Mono" charset="0"/>
                  <a:cs typeface="Andale Mono" charset="0"/>
                </a:rPr>
                <a:t>https://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</a:rPr>
                <a:t>github.com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</a:rPr>
                <a:t>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</a:rPr>
                <a:t>ahmadassaf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</a:rPr>
                <a:t>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</a:rPr>
                <a:t>opendata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</a:rPr>
                <a:t>-checker/</a:t>
              </a:r>
              <a:endParaRPr lang="en-US" sz="11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04" y="5877477"/>
              <a:ext cx="395705" cy="395705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8026" y="2757825"/>
            <a:ext cx="1803231" cy="180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/>
                <a:t>i</a:t>
              </a:r>
              <a:r>
                <a:rPr lang="en-US" sz="3200" dirty="0" smtClean="0"/>
                <a:t>) Data </a:t>
              </a:r>
              <a:r>
                <a:rPr lang="en-US" sz="3200" dirty="0" smtClean="0"/>
                <a:t>Portal Identification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Roomba </a:t>
            </a:r>
            <a:r>
              <a:rPr lang="en-US" sz="2400" dirty="0" smtClean="0"/>
              <a:t>is extensible </a:t>
            </a:r>
            <a:r>
              <a:rPr lang="en-US" sz="2400" dirty="0" smtClean="0"/>
              <a:t>to any data portal exposing its functionalities via an external accessible </a:t>
            </a:r>
            <a:r>
              <a:rPr lang="en-US" sz="2400" dirty="0" smtClean="0"/>
              <a:t>API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This process is important in order to identify the underlying data model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apply various methods for the portal identification process: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URL inspection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Meta tags inspection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Document Object Model (DOM) inspection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API query</a:t>
            </a:r>
          </a:p>
        </p:txBody>
      </p:sp>
    </p:spTree>
    <p:extLst>
      <p:ext uri="{BB962C8B-B14F-4D97-AF65-F5344CB8AC3E}">
        <p14:creationId xmlns:p14="http://schemas.microsoft.com/office/powerpoint/2010/main" val="93010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ii) Metadata </a:t>
              </a:r>
              <a:r>
                <a:rPr lang="en-US" sz="3200" dirty="0" smtClean="0"/>
                <a:t>Extraction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2935638"/>
            <a:ext cx="11555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We divided the metadata information into four main </a:t>
            </a:r>
            <a:r>
              <a:rPr lang="en-US" sz="2400" dirty="0" smtClean="0"/>
              <a:t>types</a:t>
            </a:r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3647929"/>
            <a:ext cx="12192000" cy="197575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61257" y="1209228"/>
            <a:ext cx="11555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smtClean="0"/>
              <a:t>Roomba currently supports CKAN-based data portals</a:t>
            </a:r>
            <a:endParaRPr lang="en-US" sz="2400" dirty="0" smtClean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897" y="968566"/>
            <a:ext cx="1873961" cy="187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8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iii) </a:t>
              </a:r>
              <a:r>
                <a:rPr lang="en-US" sz="3200" dirty="0" smtClean="0"/>
                <a:t>Instance </a:t>
              </a:r>
              <a:r>
                <a:rPr lang="en-US" sz="3200" dirty="0" smtClean="0"/>
                <a:t>and Resource Extraction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8280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metadata should contain information about the resources associated with the </a:t>
            </a:r>
            <a:r>
              <a:rPr lang="en-US" sz="2400" dirty="0" smtClean="0"/>
              <a:t>dataset 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Before extracting the resource instance(s), Roomba performs: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Resource metadata validation: Checking the HTTP request HEAD information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Format Validation: Validate resource formats against a linter or a validator e.g. node-csv for CSV files or n3 for N3 and Turtle RDF serializations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7832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iv) Instance </a:t>
              </a:r>
              <a:r>
                <a:rPr lang="en-US" sz="3200" dirty="0"/>
                <a:t>and Resource </a:t>
              </a:r>
              <a:r>
                <a:rPr lang="en-US" sz="3200" dirty="0" smtClean="0"/>
                <a:t>Extraction - Sampling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Certain datasets contain large amounts of resources.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A sampler method is introduced to execute various strategies: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b="1" dirty="0" smtClean="0"/>
              <a:t>Random Sampling</a:t>
            </a:r>
            <a:r>
              <a:rPr lang="en-US" sz="2400" dirty="0" smtClean="0"/>
              <a:t>: Randomly select resources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b="1" dirty="0" smtClean="0"/>
              <a:t>Weighted Sampling</a:t>
            </a:r>
            <a:r>
              <a:rPr lang="en-US" sz="2400" dirty="0" smtClean="0"/>
              <a:t>: resource </a:t>
            </a:r>
            <a:r>
              <a:rPr lang="en-US" sz="2400" dirty="0" err="1" smtClean="0"/>
              <a:t>datatype</a:t>
            </a:r>
            <a:r>
              <a:rPr lang="en-US" sz="2400" dirty="0" smtClean="0"/>
              <a:t> properties over the maximum number of </a:t>
            </a:r>
            <a:r>
              <a:rPr lang="en-US" sz="2400" dirty="0" err="1" smtClean="0"/>
              <a:t>datatype</a:t>
            </a:r>
            <a:r>
              <a:rPr lang="en-US" sz="2400" dirty="0" smtClean="0"/>
              <a:t> properties of all dataset resources.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b="1" dirty="0" smtClean="0"/>
              <a:t>Resource Centrality Sampling</a:t>
            </a:r>
            <a:r>
              <a:rPr lang="en-US" sz="2400" dirty="0" smtClean="0"/>
              <a:t>: resource types over the total number of resources types in the dataset</a:t>
            </a:r>
          </a:p>
        </p:txBody>
      </p:sp>
    </p:spTree>
    <p:extLst>
      <p:ext uri="{BB962C8B-B14F-4D97-AF65-F5344CB8AC3E}">
        <p14:creationId xmlns:p14="http://schemas.microsoft.com/office/powerpoint/2010/main" val="166520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424</TotalTime>
  <Words>985</Words>
  <Application>Microsoft Macintosh PowerPoint</Application>
  <PresentationFormat>Widescreen</PresentationFormat>
  <Paragraphs>109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Andale Mono</vt:lpstr>
      <vt:lpstr>Calibri</vt:lpstr>
      <vt:lpstr>Calibri Light</vt:lpstr>
      <vt:lpstr>Wingdings</vt:lpstr>
      <vt:lpstr>Retrospect</vt:lpstr>
      <vt:lpstr>Roomba An Extensible Framework to Validate and Build Dataset Profiles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Roomba An Extensible Framework to Validate and Build Dataset Profiles</dc:title>
  <dc:creator>AHMAD ASSAF</dc:creator>
  <cp:lastModifiedBy>AHMAD ASSAF</cp:lastModifiedBy>
  <cp:revision>33</cp:revision>
  <dcterms:created xsi:type="dcterms:W3CDTF">2015-05-27T09:28:42Z</dcterms:created>
  <dcterms:modified xsi:type="dcterms:W3CDTF">2015-05-31T16:28:49Z</dcterms:modified>
</cp:coreProperties>
</file>